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49" autoAdjust="0"/>
  </p:normalViewPr>
  <p:slideViewPr>
    <p:cSldViewPr snapToGrid="0">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48</c:v>
                </c:pt>
                <c:pt idx="1">
                  <c:v>48</c:v>
                </c:pt>
                <c:pt idx="2">
                  <c:v>49</c:v>
                </c:pt>
                <c:pt idx="3">
                  <c:v>47</c:v>
                </c:pt>
                <c:pt idx="4">
                  <c:v>41</c:v>
                </c:pt>
                <c:pt idx="5">
                  <c:v>45</c:v>
                </c:pt>
                <c:pt idx="6">
                  <c:v>44</c:v>
                </c:pt>
                <c:pt idx="7">
                  <c:v>41</c:v>
                </c:pt>
                <c:pt idx="8">
                  <c:v>46</c:v>
                </c:pt>
                <c:pt idx="9">
                  <c:v>44</c:v>
                </c:pt>
                <c:pt idx="10">
                  <c:v>45</c:v>
                </c:pt>
                <c:pt idx="11">
                  <c:v>43</c:v>
                </c:pt>
                <c:pt idx="12">
                  <c:v>40</c:v>
                </c:pt>
                <c:pt idx="13">
                  <c:v>42</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33</c:v>
                </c:pt>
                <c:pt idx="1">
                  <c:v>34</c:v>
                </c:pt>
                <c:pt idx="2">
                  <c:v>31</c:v>
                </c:pt>
                <c:pt idx="3">
                  <c:v>26</c:v>
                </c:pt>
                <c:pt idx="4">
                  <c:v>25</c:v>
                </c:pt>
                <c:pt idx="5">
                  <c:v>33</c:v>
                </c:pt>
                <c:pt idx="6">
                  <c:v>27</c:v>
                </c:pt>
                <c:pt idx="7">
                  <c:v>31</c:v>
                </c:pt>
                <c:pt idx="8">
                  <c:v>29</c:v>
                </c:pt>
                <c:pt idx="9">
                  <c:v>33</c:v>
                </c:pt>
                <c:pt idx="10">
                  <c:v>33</c:v>
                </c:pt>
                <c:pt idx="11">
                  <c:v>33</c:v>
                </c:pt>
                <c:pt idx="12">
                  <c:v>25</c:v>
                </c:pt>
                <c:pt idx="13">
                  <c:v>29</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40</c:v>
                </c:pt>
                <c:pt idx="1">
                  <c:v>44</c:v>
                </c:pt>
                <c:pt idx="2">
                  <c:v>40</c:v>
                </c:pt>
                <c:pt idx="3">
                  <c:v>47</c:v>
                </c:pt>
                <c:pt idx="4">
                  <c:v>40</c:v>
                </c:pt>
                <c:pt idx="5">
                  <c:v>41</c:v>
                </c:pt>
                <c:pt idx="6">
                  <c:v>42</c:v>
                </c:pt>
                <c:pt idx="7">
                  <c:v>46</c:v>
                </c:pt>
                <c:pt idx="8">
                  <c:v>41</c:v>
                </c:pt>
                <c:pt idx="9">
                  <c:v>49</c:v>
                </c:pt>
                <c:pt idx="10">
                  <c:v>46</c:v>
                </c:pt>
                <c:pt idx="11">
                  <c:v>44</c:v>
                </c:pt>
                <c:pt idx="12">
                  <c:v>44</c:v>
                </c:pt>
                <c:pt idx="13">
                  <c:v>40</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25</c:v>
                </c:pt>
                <c:pt idx="1">
                  <c:v>25</c:v>
                </c:pt>
                <c:pt idx="2">
                  <c:v>30</c:v>
                </c:pt>
                <c:pt idx="3">
                  <c:v>29</c:v>
                </c:pt>
                <c:pt idx="4">
                  <c:v>34</c:v>
                </c:pt>
                <c:pt idx="5">
                  <c:v>29</c:v>
                </c:pt>
                <c:pt idx="6">
                  <c:v>25</c:v>
                </c:pt>
                <c:pt idx="7">
                  <c:v>27</c:v>
                </c:pt>
                <c:pt idx="8">
                  <c:v>32</c:v>
                </c:pt>
                <c:pt idx="9">
                  <c:v>26</c:v>
                </c:pt>
                <c:pt idx="10">
                  <c:v>31</c:v>
                </c:pt>
                <c:pt idx="11">
                  <c:v>30</c:v>
                </c:pt>
                <c:pt idx="12">
                  <c:v>35</c:v>
                </c:pt>
                <c:pt idx="13">
                  <c:v>33</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Machine Learning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49</c:v>
                </c:pt>
                <c:pt idx="1">
                  <c:v>48</c:v>
                </c:pt>
                <c:pt idx="2">
                  <c:v>43</c:v>
                </c:pt>
                <c:pt idx="3">
                  <c:v>47</c:v>
                </c:pt>
                <c:pt idx="4">
                  <c:v>48</c:v>
                </c:pt>
                <c:pt idx="5">
                  <c:v>48</c:v>
                </c:pt>
                <c:pt idx="6">
                  <c:v>47</c:v>
                </c:pt>
                <c:pt idx="7">
                  <c:v>48</c:v>
                </c:pt>
                <c:pt idx="8">
                  <c:v>50</c:v>
                </c:pt>
                <c:pt idx="9">
                  <c:v>43</c:v>
                </c:pt>
                <c:pt idx="10">
                  <c:v>42</c:v>
                </c:pt>
                <c:pt idx="11">
                  <c:v>50</c:v>
                </c:pt>
                <c:pt idx="12">
                  <c:v>40</c:v>
                </c:pt>
                <c:pt idx="13">
                  <c:v>47</c:v>
                </c:pt>
              </c:numCache>
            </c:numRef>
          </c:val>
        </c:ser>
        <c:ser>
          <c:idx val="1"/>
          <c:order val="1"/>
          <c:tx>
            <c:strRef>
              <c:f>Sheet1!$C$1</c:f>
              <c:strCache>
                <c:ptCount val="1"/>
                <c:pt idx="0">
                  <c:v>Natural Language Processing</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27</c:v>
                </c:pt>
                <c:pt idx="1">
                  <c:v>30</c:v>
                </c:pt>
                <c:pt idx="2">
                  <c:v>28</c:v>
                </c:pt>
                <c:pt idx="3">
                  <c:v>32</c:v>
                </c:pt>
                <c:pt idx="4">
                  <c:v>27</c:v>
                </c:pt>
                <c:pt idx="5">
                  <c:v>35</c:v>
                </c:pt>
                <c:pt idx="6">
                  <c:v>28</c:v>
                </c:pt>
                <c:pt idx="7">
                  <c:v>29</c:v>
                </c:pt>
                <c:pt idx="8">
                  <c:v>31</c:v>
                </c:pt>
                <c:pt idx="9">
                  <c:v>25</c:v>
                </c:pt>
                <c:pt idx="10">
                  <c:v>25</c:v>
                </c:pt>
                <c:pt idx="11">
                  <c:v>31</c:v>
                </c:pt>
                <c:pt idx="12">
                  <c:v>31</c:v>
                </c:pt>
                <c:pt idx="13">
                  <c:v>34</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381.62</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16-09-2025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By Technology: Machine Learning, Natural Language Processing (Speech Recognition, Text Analytics)
By Application: Healthcare, Finance, Automotive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TOY MARKET</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Toy Industry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Consumer Research</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International Council of Toy Industries</a:t>
                      </a:r>
                    </a:p>
                  </a:txBody>
                  <a:tcPr marL="9525" marR="9525" marT="9525" marB="0" anchor="ctr"/>
                </a:tc>
                <a:tc>
                  <a:txBody>
                    <a:bodyPr/>
                    <a:lstStyle/>
                    <a:p>
                      <a:pPr marL="91440" algn="l" fontAlgn="b"/>
                      <a:r>
                        <a:rPr lang="en-US" sz="1100" kern="1200" dirty="0">
                          <a:solidFill>
                            <a:schemeClr val="dk1"/>
                          </a:solidFill>
                          <a:latin typeface="+mn-lt"/>
                          <a:ea typeface="+mn-ea"/>
                          <a:cs typeface="+mn-cs"/>
                        </a:rPr>
                        <a:t>International Journal of Marketing Studies</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American Specialty Toy Retailing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Retailing</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European Toy Industry Confederation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Business Research</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Japan Toy Association</a:t>
                      </a:r>
                    </a:p>
                  </a:txBody>
                  <a:tcPr marL="9525" marR="9525" marT="9525" marB="0" anchor="ctr"/>
                </a:tc>
                <a:tc>
                  <a:txBody>
                    <a:bodyPr/>
                    <a:lstStyle/>
                    <a:p>
                      <a:pPr marL="91440" algn="l" fontAlgn="b"/>
                      <a:r>
                        <a:rPr lang="en-US" sz="1100" kern="1200" dirty="0">
                          <a:solidFill>
                            <a:schemeClr val="dk1"/>
                          </a:solidFill>
                          <a:latin typeface="+mn-lt"/>
                          <a:ea typeface="+mn-ea"/>
                          <a:cs typeface="+mn-cs"/>
                        </a:rPr>
                        <a:t>Journal of Product Innovation Management</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785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Toy Market is valued at USD 12 Million in 2024, and is expected to reach USD 122 Million by 2032. The market shows a steady CAGR of 12% from 2025 to 2032. The Global Toy Market is significantly propelled by factors such as technological advancements, increasing population, and individual purchasing power. Enhancement in toy manufacturing techniques and incorporation of education-based toys is driving the market. Key players are adopting strategies like mergers, acquisitions, and partnerships for better market penetration. Trends such as rise in demand for eco-friendly toys and influence of social media on toy selection are reshaping the landscape. Despite challenges like safety concerns and issues related to toy duplication, the market is forecasted to grow, thanks to innovation and development of child-centric toys.</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88956"/>
            <a:ext cx="5141686" cy="261610"/>
          </a:xfrm>
          <a:prstGeom prst="rect">
            <a:avLst/>
          </a:prstGeom>
          <a:noFill/>
        </p:spPr>
        <p:txBody>
          <a:bodyPr wrap="square">
            <a:spAutoFit/>
          </a:bodyPr>
          <a:lstStyle/>
          <a:p>
            <a:r>
              <a:rPr lang="en-US" sz="1100" b="1" dirty="0">
                <a:solidFill>
                  <a:schemeClr val="bg1"/>
                </a:solidFill>
              </a:rPr>
              <a:t>FIGURE 01. GLOBAL TOY MARKET,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122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Growing Influence of Electronic and Internet-connected Toys: Technological advancements have significantly impacted the global toy market with the rise of electronic and internet-connected toys. Toys have evolved from simple playthings to interactive devices that integrate with mobile applications for a superior gaming experience. Children are now exposed to technology at an early age; hence internet-connected toys have found great acceptance. This trend is expected to provide a significant boost to the market over the forecast period. The strategy of digitalization, converging physical toys with digital capabilities, is being increasingly adopted by major manufacturers to increase competitiveness.
Sustainable and Eco-Friendly Toy Products: Consumers are becoming more aware of their environmental footprint leading to a rise in demand for eco-friendly products, including toys. Toy manufacturers are responding to this demand by creating products from sustainable and biodegradable materials and minimizing the use of plastic. Initiatives such as the adoption of sustainable manufacturing practices and recycling programs for toys further contribute to reducing environmental impact. The increase in demand for eco-friendly products is expected to continue fueling market growth. Small, green-focused producers are gaining momentum, encouraging market leaders to innovate and develop new product lines that respect these eco-friendly trends.</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TOY MARKET</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TOY MARKET,2024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12 MILLION USD</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TOY MARKET,2032 </a:t>
            </a:r>
          </a:p>
          <a:p>
            <a:pPr algn="ctr">
              <a:lnSpc>
                <a:spcPct val="150000"/>
              </a:lnSpc>
            </a:pPr>
            <a:r>
              <a:rPr lang="en-US" sz="900" b="1" i="0" u="none" strike="noStrike" baseline="0" dirty="0">
                <a:solidFill>
                  <a:schemeClr val="tx1"/>
                </a:solidFill>
              </a:rPr>
              <a:t>122 MILLION USD</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802334"/>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509457801"/>
              </p:ext>
            </p:extLst>
          </p:nvPr>
        </p:nvGraphicFramePr>
        <p:xfrm>
          <a:off x="333828" y="914401"/>
          <a:ext cx="11494377" cy="3397624"/>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91324">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endParaRPr lang="en-US" sz="1100" b="1" kern="1200" dirty="0">
                        <a:solidFill>
                          <a:schemeClr val="bg1"/>
                        </a:solidFill>
                        <a:latin typeface="+mn-lt"/>
                        <a:ea typeface="Poppins"/>
                        <a:cs typeface="Poppins" panose="00000500000000000000" pitchFamily="2" charset="0"/>
                        <a:sym typeface="Poppin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906300">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Innovation and technological advancements are top key drivers for the global toy market. The evolution of technology has significantly impacted the toy industry, inspiring manufacturers to develop toys that are not only entertaining but also educational and interactive. For instance, LEGO, a leading toy manufacturer, has introduced several technologically advanced toys, such as programmable robotics kits, which allow children to build and program their own robots. This integration of technology in toys has not only made playtime more exciting for children, but also helped stimulate creativity, critical thinking, and problem-solving skills.
Moreover, the advent of smart toys has also played a crucial role in driving the global toy market. Smart toys are interactive toys that are embedded with electronic components and are connected to a device, usually through Wi-Fi or Bluetooth. These toys can interact with children, respond to their actions and learn from their behavior. For example, 'Hello Barbie' from Mattel is a smart doll that can hold a two-way conversation with kids using artificial intelligence. Such innovations have transformed traditional play patterns, making toys more engaging and interactive.
Furthermore, technological advancements in toy production have also facilitated the development of eco-friendly toys, which is another significant driver of the toy market. Recognizing the growing awareness and concern for the environment, many toy manufacturers are now using sustainable materials and methods for toy production. For example, Hasbro, another leading toy company, has committed to using plant-based bio-plastics for packaging its toys. This shift towards eco-friendly toys not only caters to the demand for sustainable products, but also gives companies a competitive edge in the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4312025"/>
            <a:ext cx="11522439" cy="2098715"/>
          </a:xfrm>
          <a:prstGeom prst="rect">
            <a:avLst/>
          </a:prstGeom>
        </p:spPr>
      </p:pic>
      <p:sp>
        <p:nvSpPr>
          <p:cNvPr id="5" name="TextBox 4">
            <a:extLst>
              <a:ext uri="{FF2B5EF4-FFF2-40B4-BE49-F238E27FC236}">
                <a16:creationId xmlns:a16="http://schemas.microsoft.com/office/drawing/2014/main" id="{5155BE98-9A2A-4AB5-B543-5A60E02C179F}"/>
              </a:ext>
            </a:extLst>
          </p:cNvPr>
          <p:cNvSpPr txBox="1"/>
          <p:nvPr/>
        </p:nvSpPr>
        <p:spPr>
          <a:xfrm>
            <a:off x="463246" y="1012755"/>
            <a:ext cx="11220753" cy="261610"/>
          </a:xfrm>
          <a:prstGeom prst="rect">
            <a:avLst/>
          </a:prstGeom>
          <a:noFill/>
        </p:spPr>
        <p:txBody>
          <a:bodyPr wrap="square">
            <a:spAutoFit/>
          </a:bodyPr>
          <a:lstStyle/>
          <a:p>
            <a:pPr marL="0" marR="0" indent="0" algn="just" rtl="0" eaLnBrk="1" fontAlgn="auto" latinLnBrk="0" hangingPunct="1">
              <a:spcBef>
                <a:spcPts val="0"/>
              </a:spcBef>
              <a:spcAft>
                <a:spcPts val="0"/>
              </a:spcAft>
            </a:pP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Innovation and Technological Advancements in Toy Production</a:t>
            </a:r>
            <a:r>
              <a:rPr lang="en-US" sz="1100" b="1" kern="1200" dirty="0" err="1">
                <a:solidFill>
                  <a:srgbClr val="FFFFFF"/>
                </a:solidFill>
                <a:effectLst/>
                <a:latin typeface="Poppins" panose="00000500000000000000" pitchFamily="2" charset="0"/>
                <a:ea typeface="Poppins" panose="00000500000000000000" pitchFamily="2" charset="0"/>
                <a:cs typeface="Poppins" panose="00000500000000000000" pitchFamily="2" charset="0"/>
              </a:rPr>
              <a:t/>
            </a:r>
            <a:r>
              <a:rPr lang="en-US" sz="1100" b="1" kern="1200" dirty="0">
                <a:solidFill>
                  <a:srgbClr val="FFFFFF"/>
                </a:solidFill>
                <a:effectLst/>
                <a:latin typeface="Poppins" panose="00000500000000000000" pitchFamily="2" charset="0"/>
                <a:ea typeface="Poppins" panose="00000500000000000000" pitchFamily="2" charset="0"/>
                <a:cs typeface="Poppins" panose="00000500000000000000" pitchFamily="2" charset="0"/>
              </a:rPr>
              <a:t/>
            </a:r>
            <a:endParaRPr lang="en-US" sz="1100" dirty="0">
              <a:effectLst/>
            </a:endParaRPr>
          </a:p>
        </p:txBody>
      </p:sp>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3272533947"/>
              </p:ext>
            </p:extLst>
          </p:nvPr>
        </p:nvGraphicFramePr>
        <p:xfrm>
          <a:off x="311603" y="914952"/>
          <a:ext cx="11494377" cy="3630153"/>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614349">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3015804">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Toy Market is facing significant challenges due to high initial investments and setup costs, inhibiting its growth. New entrants face immense hurdles in terms of capital, which is required not only for manufacturing and designing the toys but also for maintaining inventory, marketing, and distribution. Additionally, requisite adherence to safety standards and regulations further escalates the initial expenditure. These factors tend to deter potential investors, thereby restricting the augment of this market.
Put to trenchant competition, the high setup charges have become a persistent plight in the Global Toy Market. Establishing production facilities, casting molds, purchasing raw materials, and hiring expert designers contribute to the uphill setup costs. Thus, low returns on investment are often a deterrent for new market players. Furthermore, increased spendings on innovation to remain competitive and make appealing products for consistently evolving consumer preferences, further complicates the economic dynamics, imposing a significant restraint on the market’s potential growth.</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4545106"/>
            <a:ext cx="11494377" cy="1885511"/>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TECHNOLOGY</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254000" indent="-190500">
              <a:buChar char="○"/>
              <a:buFont typeface="Symbol"/>
              <a:buClr>
                <a:srgbClr val="000000"/>
              </a:buClr>
              <a:spcAft>
                <a:spcPts val="400"/>
              </a:spcAft>
              <a:lnSpc>
                <a:spcPts val="1200"/>
              </a:lnSpc>
            </a:pPr>
            <a:r>
              <a:rPr sz="1000">
                <a:solidFill>
                  <a:srgbClr val="000000"/>
                </a:solidFill>
                <a:latin typeface="Poppins"/>
              </a:rPr>
              <a:t>Machine Learning</a:t>
            </a:r>
          </a:p>
          <a:p>
            <a:pPr algn="l" marL="254000" indent="-190500">
              <a:buChar char="○"/>
              <a:buFont typeface="Symbol"/>
              <a:buClr>
                <a:srgbClr val="000000"/>
              </a:buClr>
              <a:spcAft>
                <a:spcPts val="400"/>
              </a:spcAft>
              <a:lnSpc>
                <a:spcPts val="1200"/>
              </a:lnSpc>
            </a:pPr>
            <a:r>
              <a:rPr sz="1000">
                <a:solidFill>
                  <a:srgbClr val="000000"/>
                </a:solidFill>
                <a:latin typeface="Poppins"/>
              </a:rPr>
              <a:t>Natural Language Processing</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APPLICATION</a:t>
            </a:r>
          </a:p>
        </p:txBody>
      </p:sp>
      <p:sp>
        <p:nvSpPr>
          <p:cNvPr id="53" name="Rectangle 52"/>
          <p:cNvSpPr/>
          <p:nvPr/>
        </p:nvSpPr>
        <p:spPr>
          <a:xfrm>
            <a:off x="6187440" y="2103120"/>
            <a:ext cx="5547360" cy="861364"/>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254000" indent="-190500">
              <a:buChar char="○"/>
              <a:buFont typeface="Symbol"/>
              <a:buClr>
                <a:srgbClr val="000000"/>
              </a:buClr>
              <a:spcAft>
                <a:spcPts val="400"/>
              </a:spcAft>
              <a:lnSpc>
                <a:spcPts val="1200"/>
              </a:lnSpc>
            </a:pPr>
            <a:r>
              <a:rPr sz="1000">
                <a:solidFill>
                  <a:srgbClr val="000000"/>
                </a:solidFill>
                <a:latin typeface="Poppins"/>
              </a:rPr>
              <a:t>Healthcare</a:t>
            </a:r>
          </a:p>
          <a:p>
            <a:pPr algn="l" marL="254000" indent="-190500">
              <a:buChar char="○"/>
              <a:buFont typeface="Symbol"/>
              <a:buClr>
                <a:srgbClr val="000000"/>
              </a:buClr>
              <a:spcAft>
                <a:spcPts val="400"/>
              </a:spcAft>
              <a:lnSpc>
                <a:spcPts val="1200"/>
              </a:lnSpc>
            </a:pPr>
            <a:r>
              <a:rPr sz="1000">
                <a:solidFill>
                  <a:srgbClr val="000000"/>
                </a:solidFill>
                <a:latin typeface="Poppins"/>
              </a:rPr>
              <a:t>Finance</a:t>
            </a:r>
          </a:p>
          <a:p>
            <a:pPr algn="l" marL="254000" indent="-190500">
              <a:buChar char="○"/>
              <a:buFont typeface="Symbol"/>
              <a:buClr>
                <a:srgbClr val="000000"/>
              </a:buClr>
              <a:spcAft>
                <a:spcPts val="400"/>
              </a:spcAft>
              <a:lnSpc>
                <a:spcPts val="1200"/>
              </a:lnSpc>
            </a:pPr>
            <a:r>
              <a:rPr sz="1000">
                <a:solidFill>
                  <a:srgbClr val="000000"/>
                </a:solidFill>
                <a:latin typeface="Poppins"/>
              </a:rPr>
              <a:t>Automotive</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Technology,
By Application</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Toy Market SIZE,  BY Technology,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Toy Market: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Technology</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TOY MARKET SIZE,  BY Technology,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Technology</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TOY MARKET SIZE,  BY Technology,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Machine Learning</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Natural Language Processing</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Toy Market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TOY MARKET (USD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1000-5000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Global</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2000</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TOY MARKET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2000</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Private</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381.62</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1000-5000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www.appleinc..com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is a leading company in the Global Toy Market industry, providing innovative solutions and services to customers worldwide. The company has established itself as a key player in the market through its commitment to quality, innovation, and customer satisfaction. With a strong focus on research and development, the company continues to expand its product portfolio and market presence globally.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Industry Solutions</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TOY MARKET-</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1">
                          <a:solidFill>
                            <a:srgbClr val="7030A0"/>
                          </a:solidFill>
                          <a:latin typeface="Pooppins"/>
                        </a:defRPr>
                      </a:pPr>
                      <a:r>
                        <a:t>1. Introduction</a:t>
                      </a:r>
                    </a:p>
                  </a:txBody>
                  <a:tcPr>
                    <a:noFill/>
                    <a:lnL>
                      <a:noFill/>
                    </a:lnL>
                    <a:lnR>
                      <a:noFill/>
                    </a:lnR>
                    <a:lnT>
                      <a:noFill/>
                    </a:lnT>
                    <a:lnB>
                      <a:noFill/>
                    </a:lnB>
                  </a:tcPr>
                </a:tc>
                <a:tc>
                  <a:txBody>
                    <a:bodyPr/>
                    <a:lstStyle/>
                    <a:p>
                      <a:pPr>
                        <a:defRPr sz="1100" b="0">
                          <a:solidFill>
                            <a:srgbClr val="000000"/>
                          </a:solidFill>
                          <a:latin typeface="Pooppins"/>
                        </a:defRPr>
                      </a:pPr>
                      <a:r>
                        <a:t>                    4.6.1. Competitive Rivalry</a:t>
                      </a:r>
                    </a:p>
                  </a:txBody>
                  <a:tcPr>
                    <a:noFill/>
                    <a:lnL>
                      <a:noFill/>
                    </a:lnL>
                    <a:lnR>
                      <a:noFill/>
                    </a:lnR>
                    <a:lnT>
                      <a:noFill/>
                    </a:lnT>
                    <a:lnB>
                      <a:noFill/>
                    </a:lnB>
                  </a:tcPr>
                </a:tc>
              </a:tr>
              <a:tr h="297180">
                <a:tc>
                  <a:txBody>
                    <a:bodyPr/>
                    <a:lstStyle/>
                    <a:p>
                      <a:pPr>
                        <a:defRPr sz="1100" b="0">
                          <a:solidFill>
                            <a:srgbClr val="000000"/>
                          </a:solidFill>
                          <a:latin typeface="Pooppins"/>
                        </a:defRPr>
                      </a:pPr>
                      <a:r>
                        <a:t>          1.1. Objectives of the Study</a:t>
                      </a:r>
                    </a:p>
                  </a:txBody>
                  <a:tcPr>
                    <a:noFill/>
                    <a:lnL>
                      <a:noFill/>
                    </a:lnL>
                    <a:lnR>
                      <a:noFill/>
                    </a:lnR>
                    <a:lnT>
                      <a:noFill/>
                    </a:lnT>
                    <a:lnB>
                      <a:noFill/>
                    </a:lnB>
                  </a:tcPr>
                </a:tc>
                <a:tc>
                  <a:txBody>
                    <a:bodyPr/>
                    <a:lstStyle/>
                    <a:p>
                      <a:pPr>
                        <a:defRPr sz="1100" b="0">
                          <a:solidFill>
                            <a:srgbClr val="000000"/>
                          </a:solidFill>
                          <a:latin typeface="Pooppins"/>
                        </a:defRPr>
                      </a:pPr>
                      <a:r>
                        <a:t>                    4.6.2. Threat of substitutes</a:t>
                      </a:r>
                    </a:p>
                  </a:txBody>
                  <a:tcPr>
                    <a:noFill/>
                    <a:lnL>
                      <a:noFill/>
                    </a:lnL>
                    <a:lnR>
                      <a:noFill/>
                    </a:lnR>
                    <a:lnT>
                      <a:noFill/>
                    </a:lnT>
                    <a:lnB>
                      <a:noFill/>
                    </a:lnB>
                  </a:tcPr>
                </a:tc>
              </a:tr>
              <a:tr h="297180">
                <a:tc>
                  <a:txBody>
                    <a:bodyPr/>
                    <a:lstStyle/>
                    <a:p>
                      <a:pPr>
                        <a:defRPr sz="1100" b="0">
                          <a:solidFill>
                            <a:srgbClr val="000000"/>
                          </a:solidFill>
                          <a:latin typeface="Pooppins"/>
                        </a:defRPr>
                      </a:pPr>
                      <a:r>
                        <a:t>          1.2. Market Definition &amp; Scope</a:t>
                      </a:r>
                    </a:p>
                  </a:txBody>
                  <a:tcPr>
                    <a:noFill/>
                    <a:lnL>
                      <a:noFill/>
                    </a:lnL>
                    <a:lnR>
                      <a:noFill/>
                    </a:lnR>
                    <a:lnT>
                      <a:noFill/>
                    </a:lnT>
                    <a:lnB>
                      <a:noFill/>
                    </a:lnB>
                  </a:tcPr>
                </a:tc>
                <a:tc>
                  <a:txBody>
                    <a:bodyPr/>
                    <a:lstStyle/>
                    <a:p>
                      <a:pPr>
                        <a:defRPr sz="1100" b="0">
                          <a:solidFill>
                            <a:srgbClr val="000000"/>
                          </a:solidFill>
                          <a:latin typeface="Pooppins"/>
                        </a:defRPr>
                      </a:pPr>
                      <a:r>
                        <a:t>                    4.6.3. Bargaining power of buyers</a:t>
                      </a:r>
                    </a:p>
                  </a:txBody>
                  <a:tcPr>
                    <a:noFill/>
                    <a:lnL>
                      <a:noFill/>
                    </a:lnL>
                    <a:lnR>
                      <a:noFill/>
                    </a:lnR>
                    <a:lnT>
                      <a:noFill/>
                    </a:lnT>
                    <a:lnB>
                      <a:noFill/>
                    </a:lnB>
                  </a:tcPr>
                </a:tc>
              </a:tr>
              <a:tr h="297180">
                <a:tc>
                  <a:txBody>
                    <a:bodyPr/>
                    <a:lstStyle/>
                    <a:p>
                      <a:pPr>
                        <a:defRPr sz="1100" b="1">
                          <a:solidFill>
                            <a:srgbClr val="7030A0"/>
                          </a:solidFill>
                          <a:latin typeface="Pooppins"/>
                        </a:defRPr>
                      </a:pPr>
                      <a:r>
                        <a:t>2. Research Methodology</a:t>
                      </a:r>
                    </a:p>
                  </a:txBody>
                  <a:tcPr>
                    <a:noFill/>
                    <a:lnL>
                      <a:noFill/>
                    </a:lnL>
                    <a:lnR>
                      <a:noFill/>
                    </a:lnR>
                    <a:lnT>
                      <a:noFill/>
                    </a:lnT>
                    <a:lnB>
                      <a:noFill/>
                    </a:lnB>
                  </a:tcPr>
                </a:tc>
                <a:tc>
                  <a:txBody>
                    <a:bodyPr/>
                    <a:lstStyle/>
                    <a:p>
                      <a:pPr>
                        <a:defRPr sz="1100" b="0">
                          <a:solidFill>
                            <a:srgbClr val="000000"/>
                          </a:solidFill>
                          <a:latin typeface="Pooppins"/>
                        </a:defRPr>
                      </a:pPr>
                      <a:r>
                        <a:t>                    4.6.4. Threat of new entrants</a:t>
                      </a:r>
                    </a:p>
                  </a:txBody>
                  <a:tcPr>
                    <a:noFill/>
                    <a:lnL>
                      <a:noFill/>
                    </a:lnL>
                    <a:lnR>
                      <a:noFill/>
                    </a:lnR>
                    <a:lnT>
                      <a:noFill/>
                    </a:lnT>
                    <a:lnB>
                      <a:noFill/>
                    </a:lnB>
                  </a:tcPr>
                </a:tc>
              </a:tr>
              <a:tr h="297180">
                <a:tc>
                  <a:txBody>
                    <a:bodyPr/>
                    <a:lstStyle/>
                    <a:p>
                      <a:pPr>
                        <a:defRPr sz="1100" b="0">
                          <a:solidFill>
                            <a:srgbClr val="000000"/>
                          </a:solidFill>
                          <a:latin typeface="Pooppins"/>
                        </a:defRPr>
                      </a:pPr>
                      <a:r>
                        <a:t>          2.1. Research Process</a:t>
                      </a:r>
                    </a:p>
                  </a:txBody>
                  <a:tcPr>
                    <a:noFill/>
                    <a:lnL>
                      <a:noFill/>
                    </a:lnL>
                    <a:lnR>
                      <a:noFill/>
                    </a:lnR>
                    <a:lnT>
                      <a:noFill/>
                    </a:lnT>
                    <a:lnB>
                      <a:noFill/>
                    </a:lnB>
                  </a:tcPr>
                </a:tc>
                <a:tc>
                  <a:txBody>
                    <a:bodyPr/>
                    <a:lstStyle/>
                    <a:p>
                      <a:pPr>
                        <a:defRPr sz="1100" b="0">
                          <a:solidFill>
                            <a:srgbClr val="000000"/>
                          </a:solidFill>
                          <a:latin typeface="Pooppins"/>
                        </a:defRPr>
                      </a:pPr>
                      <a:r>
                        <a:t>                    4.6.5. Bargaining power of suppliers</a:t>
                      </a:r>
                    </a:p>
                  </a:txBody>
                  <a:tcPr>
                    <a:noFill/>
                    <a:lnL>
                      <a:noFill/>
                    </a:lnL>
                    <a:lnR>
                      <a:noFill/>
                    </a:lnR>
                    <a:lnT>
                      <a:noFill/>
                    </a:lnT>
                    <a:lnB>
                      <a:noFill/>
                    </a:lnB>
                  </a:tcPr>
                </a:tc>
              </a:tr>
              <a:tr h="297180">
                <a:tc>
                  <a:txBody>
                    <a:bodyPr/>
                    <a:lstStyle/>
                    <a:p>
                      <a:pPr>
                        <a:defRPr sz="1100" b="0">
                          <a:solidFill>
                            <a:srgbClr val="000000"/>
                          </a:solidFill>
                          <a:latin typeface="Pooppins"/>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Pooppins"/>
                        </a:defRPr>
                      </a:pPr>
                      <a:r>
                        <a:t>5. Key Market Insights</a:t>
                      </a:r>
                    </a:p>
                  </a:txBody>
                  <a:tcPr>
                    <a:noFill/>
                    <a:lnL>
                      <a:noFill/>
                    </a:lnL>
                    <a:lnR>
                      <a:noFill/>
                    </a:lnR>
                    <a:lnT>
                      <a:noFill/>
                    </a:lnT>
                    <a:lnB>
                      <a:noFill/>
                    </a:lnB>
                  </a:tcPr>
                </a:tc>
              </a:tr>
              <a:tr h="297180">
                <a:tc>
                  <a:txBody>
                    <a:bodyPr/>
                    <a:lstStyle/>
                    <a:p>
                      <a:pPr>
                        <a:defRPr sz="1100" b="0">
                          <a:solidFill>
                            <a:srgbClr val="000000"/>
                          </a:solidFill>
                          <a:latin typeface="Pooppins"/>
                        </a:defRPr>
                      </a:pPr>
                      <a:r>
                        <a:t>          2.3. Market Size Estimation Methods</a:t>
                      </a:r>
                    </a:p>
                  </a:txBody>
                  <a:tcPr>
                    <a:noFill/>
                    <a:lnL>
                      <a:noFill/>
                    </a:lnL>
                    <a:lnR>
                      <a:noFill/>
                    </a:lnR>
                    <a:lnT>
                      <a:noFill/>
                    </a:lnT>
                    <a:lnB>
                      <a:noFill/>
                    </a:lnB>
                  </a:tcPr>
                </a:tc>
                <a:tc>
                  <a:txBody>
                    <a:bodyPr/>
                    <a:lstStyle/>
                    <a:p>
                      <a:pPr>
                        <a:defRPr sz="1100" b="0">
                          <a:solidFill>
                            <a:srgbClr val="000000"/>
                          </a:solidFill>
                          <a:latin typeface="Pooppins"/>
                        </a:defRPr>
                      </a:pPr>
                      <a:r>
                        <a:t>          5.1. Key Success Factors</a:t>
                      </a:r>
                    </a:p>
                  </a:txBody>
                  <a:tcPr>
                    <a:noFill/>
                    <a:lnL>
                      <a:noFill/>
                    </a:lnL>
                    <a:lnR>
                      <a:noFill/>
                    </a:lnR>
                    <a:lnT>
                      <a:noFill/>
                    </a:lnT>
                    <a:lnB>
                      <a:noFill/>
                    </a:lnB>
                  </a:tcPr>
                </a:tc>
              </a:tr>
              <a:tr h="297180">
                <a:tc>
                  <a:txBody>
                    <a:bodyPr/>
                    <a:lstStyle/>
                    <a:p>
                      <a:pPr>
                        <a:defRPr sz="1100" b="0">
                          <a:solidFill>
                            <a:srgbClr val="000000"/>
                          </a:solidFill>
                          <a:latin typeface="Pooppins"/>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Pooppins"/>
                        </a:defRPr>
                      </a:pPr>
                      <a:r>
                        <a:t>          5.2. Market Impacting Factors</a:t>
                      </a:r>
                    </a:p>
                  </a:txBody>
                  <a:tcPr>
                    <a:noFill/>
                    <a:lnL>
                      <a:noFill/>
                    </a:lnL>
                    <a:lnR>
                      <a:noFill/>
                    </a:lnR>
                    <a:lnT>
                      <a:noFill/>
                    </a:lnT>
                    <a:lnB>
                      <a:noFill/>
                    </a:lnB>
                  </a:tcPr>
                </a:tc>
              </a:tr>
              <a:tr h="297180">
                <a:tc>
                  <a:txBody>
                    <a:bodyPr/>
                    <a:lstStyle/>
                    <a:p>
                      <a:pPr>
                        <a:defRPr sz="1100" b="1">
                          <a:solidFill>
                            <a:srgbClr val="7030A0"/>
                          </a:solidFill>
                          <a:latin typeface="Pooppins"/>
                        </a:defRPr>
                      </a:pPr>
                      <a:r>
                        <a:t>3. Executive Summary</a:t>
                      </a:r>
                    </a:p>
                  </a:txBody>
                  <a:tcPr>
                    <a:noFill/>
                    <a:lnL>
                      <a:noFill/>
                    </a:lnL>
                    <a:lnR>
                      <a:noFill/>
                    </a:lnR>
                    <a:lnT>
                      <a:noFill/>
                    </a:lnT>
                    <a:lnB>
                      <a:noFill/>
                    </a:lnB>
                  </a:tcPr>
                </a:tc>
                <a:tc>
                  <a:txBody>
                    <a:bodyPr/>
                    <a:lstStyle/>
                    <a:p>
                      <a:pPr>
                        <a:defRPr sz="1100" b="0">
                          <a:solidFill>
                            <a:srgbClr val="000000"/>
                          </a:solidFill>
                          <a:latin typeface="Pooppins"/>
                        </a:defRPr>
                      </a:pPr>
                      <a:r>
                        <a:t>          5.3. Top Investment Pockets</a:t>
                      </a:r>
                    </a:p>
                  </a:txBody>
                  <a:tcPr>
                    <a:noFill/>
                    <a:lnL>
                      <a:noFill/>
                    </a:lnL>
                    <a:lnR>
                      <a:noFill/>
                    </a:lnR>
                    <a:lnT>
                      <a:noFill/>
                    </a:lnT>
                    <a:lnB>
                      <a:noFill/>
                    </a:lnB>
                  </a:tcPr>
                </a:tc>
              </a:tr>
              <a:tr h="297180">
                <a:tc>
                  <a:txBody>
                    <a:bodyPr/>
                    <a:lstStyle/>
                    <a:p>
                      <a:pPr>
                        <a:defRPr sz="1100" b="0">
                          <a:solidFill>
                            <a:srgbClr val="000000"/>
                          </a:solidFill>
                          <a:latin typeface="Pooppins"/>
                        </a:defRPr>
                      </a:pPr>
                      <a:r>
                        <a:t>          3.1. Global Market Outlook</a:t>
                      </a:r>
                    </a:p>
                  </a:txBody>
                  <a:tcPr>
                    <a:noFill/>
                    <a:lnL>
                      <a:noFill/>
                    </a:lnL>
                    <a:lnR>
                      <a:noFill/>
                    </a:lnR>
                    <a:lnT>
                      <a:noFill/>
                    </a:lnT>
                    <a:lnB>
                      <a:noFill/>
                    </a:lnB>
                  </a:tcPr>
                </a:tc>
                <a:tc>
                  <a:txBody>
                    <a:bodyPr/>
                    <a:lstStyle/>
                    <a:p>
                      <a:pPr>
                        <a:defRPr sz="1100" b="0">
                          <a:solidFill>
                            <a:srgbClr val="000000"/>
                          </a:solidFill>
                          <a:latin typeface="Pooppins"/>
                        </a:defRPr>
                      </a:pPr>
                      <a:r>
                        <a:t>          5.4. Market Attractiveness Index</a:t>
                      </a:r>
                    </a:p>
                  </a:txBody>
                  <a:tcPr>
                    <a:noFill/>
                    <a:lnL>
                      <a:noFill/>
                    </a:lnL>
                    <a:lnR>
                      <a:noFill/>
                    </a:lnR>
                    <a:lnT>
                      <a:noFill/>
                    </a:lnT>
                    <a:lnB>
                      <a:noFill/>
                    </a:lnB>
                  </a:tcPr>
                </a:tc>
              </a:tr>
              <a:tr h="297180">
                <a:tc>
                  <a:txBody>
                    <a:bodyPr/>
                    <a:lstStyle/>
                    <a:p>
                      <a:pPr>
                        <a:defRPr sz="1100" b="0">
                          <a:solidFill>
                            <a:srgbClr val="000000"/>
                          </a:solidFill>
                          <a:latin typeface="Pooppins"/>
                        </a:defRPr>
                      </a:pPr>
                      <a:r>
                        <a:t>          3.2. Key Market Highlights</a:t>
                      </a:r>
                    </a:p>
                  </a:txBody>
                  <a:tcPr>
                    <a:noFill/>
                    <a:lnL>
                      <a:noFill/>
                    </a:lnL>
                    <a:lnR>
                      <a:noFill/>
                    </a:lnR>
                    <a:lnT>
                      <a:noFill/>
                    </a:lnT>
                    <a:lnB>
                      <a:noFill/>
                    </a:lnB>
                  </a:tcPr>
                </a:tc>
                <a:tc>
                  <a:txBody>
                    <a:bodyPr/>
                    <a:lstStyle/>
                    <a:p>
                      <a:pPr>
                        <a:defRPr sz="1100" b="0">
                          <a:solidFill>
                            <a:srgbClr val="000000"/>
                          </a:solidFill>
                          <a:latin typeface="Pooppins"/>
                        </a:defRPr>
                      </a:pPr>
                      <a:r>
                        <a:t>          5.5. Market Ecosystem</a:t>
                      </a:r>
                    </a:p>
                  </a:txBody>
                  <a:tcPr>
                    <a:noFill/>
                    <a:lnL>
                      <a:noFill/>
                    </a:lnL>
                    <a:lnR>
                      <a:noFill/>
                    </a:lnR>
                    <a:lnT>
                      <a:noFill/>
                    </a:lnT>
                    <a:lnB>
                      <a:noFill/>
                    </a:lnB>
                  </a:tcPr>
                </a:tc>
              </a:tr>
              <a:tr h="297180">
                <a:tc>
                  <a:txBody>
                    <a:bodyPr/>
                    <a:lstStyle/>
                    <a:p>
                      <a:pPr>
                        <a:defRPr sz="1100" b="0">
                          <a:solidFill>
                            <a:srgbClr val="000000"/>
                          </a:solidFill>
                          <a:latin typeface="Pooppins"/>
                        </a:defRPr>
                      </a:pPr>
                      <a:r>
                        <a:t>          3.3. Segmental Overview</a:t>
                      </a:r>
                    </a:p>
                  </a:txBody>
                  <a:tcPr>
                    <a:noFill/>
                    <a:lnL>
                      <a:noFill/>
                    </a:lnL>
                    <a:lnR>
                      <a:noFill/>
                    </a:lnR>
                    <a:lnT>
                      <a:noFill/>
                    </a:lnT>
                    <a:lnB>
                      <a:noFill/>
                    </a:lnB>
                  </a:tcPr>
                </a:tc>
                <a:tc>
                  <a:txBody>
                    <a:bodyPr/>
                    <a:lstStyle/>
                    <a:p>
                      <a:pPr>
                        <a:defRPr sz="1100" b="0">
                          <a:solidFill>
                            <a:srgbClr val="000000"/>
                          </a:solidFill>
                          <a:latin typeface="Pooppins"/>
                        </a:defRPr>
                      </a:pPr>
                      <a:r>
                        <a:t>          5.6. PESTEL Analysis</a:t>
                      </a:r>
                    </a:p>
                  </a:txBody>
                  <a:tcPr>
                    <a:noFill/>
                    <a:lnL>
                      <a:noFill/>
                    </a:lnL>
                    <a:lnR>
                      <a:noFill/>
                    </a:lnR>
                    <a:lnT>
                      <a:noFill/>
                    </a:lnT>
                    <a:lnB>
                      <a:noFill/>
                    </a:lnB>
                  </a:tcPr>
                </a:tc>
              </a:tr>
              <a:tr h="297180">
                <a:tc>
                  <a:txBody>
                    <a:bodyPr/>
                    <a:lstStyle/>
                    <a:p>
                      <a:pPr>
                        <a:defRPr sz="1100" b="0">
                          <a:solidFill>
                            <a:srgbClr val="000000"/>
                          </a:solidFill>
                          <a:latin typeface="Pooppins"/>
                        </a:defRPr>
                      </a:pPr>
                      <a:r>
                        <a:t>          3.4. Competition Overview</a:t>
                      </a:r>
                    </a:p>
                  </a:txBody>
                  <a:tcPr>
                    <a:noFill/>
                    <a:lnL>
                      <a:noFill/>
                    </a:lnL>
                    <a:lnR>
                      <a:noFill/>
                    </a:lnR>
                    <a:lnT>
                      <a:noFill/>
                    </a:lnT>
                    <a:lnB>
                      <a:noFill/>
                    </a:lnB>
                  </a:tcPr>
                </a:tc>
                <a:tc>
                  <a:txBody>
                    <a:bodyPr/>
                    <a:lstStyle/>
                    <a:p>
                      <a:pPr>
                        <a:defRPr sz="1100" b="0">
                          <a:solidFill>
                            <a:srgbClr val="000000"/>
                          </a:solidFill>
                          <a:latin typeface="Pooppins"/>
                        </a:defRPr>
                      </a:pPr>
                      <a:r>
                        <a:t>          5.7. Pricing Analysis</a:t>
                      </a:r>
                    </a:p>
                  </a:txBody>
                  <a:tcPr>
                    <a:noFill/>
                    <a:lnL>
                      <a:noFill/>
                    </a:lnL>
                    <a:lnR>
                      <a:noFill/>
                    </a:lnR>
                    <a:lnT>
                      <a:noFill/>
                    </a:lnT>
                    <a:lnB>
                      <a:noFill/>
                    </a:lnB>
                  </a:tcPr>
                </a:tc>
              </a:tr>
              <a:tr h="297180">
                <a:tc>
                  <a:txBody>
                    <a:bodyPr/>
                    <a:lstStyle/>
                    <a:p>
                      <a:pPr>
                        <a:defRPr sz="1100" b="1">
                          <a:solidFill>
                            <a:srgbClr val="7030A0"/>
                          </a:solidFill>
                          <a:latin typeface="Pooppins"/>
                        </a:defRPr>
                      </a:pPr>
                      <a:r>
                        <a:t>4. Market Dynamics &amp; Outlook</a:t>
                      </a:r>
                    </a:p>
                  </a:txBody>
                  <a:tcPr>
                    <a:noFill/>
                    <a:lnL>
                      <a:noFill/>
                    </a:lnL>
                    <a:lnR>
                      <a:noFill/>
                    </a:lnR>
                    <a:lnT>
                      <a:noFill/>
                    </a:lnT>
                    <a:lnB>
                      <a:noFill/>
                    </a:lnB>
                  </a:tcPr>
                </a:tc>
                <a:tc>
                  <a:txBody>
                    <a:bodyPr/>
                    <a:lstStyle/>
                    <a:p>
                      <a:pPr>
                        <a:defRPr sz="1100" b="0">
                          <a:solidFill>
                            <a:srgbClr val="000000"/>
                          </a:solidFill>
                          <a:latin typeface="Pooppins"/>
                        </a:defRPr>
                      </a:pPr>
                      <a:r>
                        <a:t>          5.8. Regulatory Landscape</a:t>
                      </a:r>
                    </a:p>
                  </a:txBody>
                  <a:tcPr>
                    <a:noFill/>
                    <a:lnL>
                      <a:noFill/>
                    </a:lnL>
                    <a:lnR>
                      <a:noFill/>
                    </a:lnR>
                    <a:lnT>
                      <a:noFill/>
                    </a:lnT>
                    <a:lnB>
                      <a:noFill/>
                    </a:lnB>
                  </a:tcPr>
                </a:tc>
              </a:tr>
              <a:tr h="297180">
                <a:tc>
                  <a:txBody>
                    <a:bodyPr/>
                    <a:lstStyle/>
                    <a:p>
                      <a:pPr>
                        <a:defRPr sz="1100" b="0">
                          <a:solidFill>
                            <a:srgbClr val="000000"/>
                          </a:solidFill>
                          <a:latin typeface="Pooppins"/>
                        </a:defRPr>
                      </a:pPr>
                      <a:r>
                        <a:t>          4.1. Macro-Economic Indicators​</a:t>
                      </a:r>
                    </a:p>
                  </a:txBody>
                  <a:tcPr>
                    <a:noFill/>
                    <a:lnL>
                      <a:noFill/>
                    </a:lnL>
                    <a:lnR>
                      <a:noFill/>
                    </a:lnR>
                    <a:lnT>
                      <a:noFill/>
                    </a:lnT>
                    <a:lnB>
                      <a:noFill/>
                    </a:lnB>
                  </a:tcPr>
                </a:tc>
                <a:tc>
                  <a:txBody>
                    <a:bodyPr/>
                    <a:lstStyle/>
                    <a:p>
                      <a:pPr>
                        <a:defRPr sz="1100" b="0">
                          <a:solidFill>
                            <a:srgbClr val="000000"/>
                          </a:solidFill>
                          <a:latin typeface="Pooppins"/>
                        </a:defRPr>
                      </a:pPr>
                      <a:r>
                        <a:t>          5.9. Case Study Analysis</a:t>
                      </a:r>
                    </a:p>
                  </a:txBody>
                  <a:tcPr>
                    <a:noFill/>
                    <a:lnL>
                      <a:noFill/>
                    </a:lnL>
                    <a:lnR>
                      <a:noFill/>
                    </a:lnR>
                    <a:lnT>
                      <a:noFill/>
                    </a:lnT>
                    <a:lnB>
                      <a:noFill/>
                    </a:lnB>
                  </a:tcPr>
                </a:tc>
              </a:tr>
              <a:tr h="297180">
                <a:tc>
                  <a:txBody>
                    <a:bodyPr/>
                    <a:lstStyle/>
                    <a:p>
                      <a:pPr>
                        <a:defRPr sz="1100" b="0">
                          <a:solidFill>
                            <a:srgbClr val="000000"/>
                          </a:solidFill>
                          <a:latin typeface="Pooppins"/>
                        </a:defRPr>
                      </a:pPr>
                      <a:r>
                        <a:t>          4.2. Drivers &amp; Opportunitiess</a:t>
                      </a:r>
                    </a:p>
                  </a:txBody>
                  <a:tcPr>
                    <a:noFill/>
                    <a:lnL>
                      <a:noFill/>
                    </a:lnL>
                    <a:lnR>
                      <a:noFill/>
                    </a:lnR>
                    <a:lnT>
                      <a:noFill/>
                    </a:lnT>
                    <a:lnB>
                      <a:noFill/>
                    </a:lnB>
                  </a:tcPr>
                </a:tc>
                <a:tc>
                  <a:txBody>
                    <a:bodyPr/>
                    <a:lstStyle/>
                    <a:p>
                      <a:pPr>
                        <a:defRPr sz="1100" b="0">
                          <a:solidFill>
                            <a:srgbClr val="000000"/>
                          </a:solidFill>
                          <a:latin typeface="Pooppins"/>
                        </a:defRPr>
                      </a:pPr>
                      <a:r>
                        <a:t>          5.10. Value Chain Analysis</a:t>
                      </a:r>
                    </a:p>
                  </a:txBody>
                  <a:tcPr>
                    <a:noFill/>
                    <a:lnL>
                      <a:noFill/>
                    </a:lnL>
                    <a:lnR>
                      <a:noFill/>
                    </a:lnR>
                    <a:lnT>
                      <a:noFill/>
                    </a:lnT>
                    <a:lnB>
                      <a:noFill/>
                    </a:lnB>
                  </a:tcPr>
                </a:tc>
              </a:tr>
              <a:tr h="297180">
                <a:tc>
                  <a:txBody>
                    <a:bodyPr/>
                    <a:lstStyle/>
                    <a:p>
                      <a:pPr>
                        <a:defRPr sz="1100" b="0">
                          <a:solidFill>
                            <a:srgbClr val="000000"/>
                          </a:solidFill>
                          <a:latin typeface="Pooppins"/>
                        </a:defRPr>
                      </a:pPr>
                      <a:r>
                        <a:t>          4.3. Restraints &amp; Challenges</a:t>
                      </a:r>
                    </a:p>
                  </a:txBody>
                  <a:tcPr>
                    <a:noFill/>
                    <a:lnL>
                      <a:noFill/>
                    </a:lnL>
                    <a:lnR>
                      <a:noFill/>
                    </a:lnR>
                    <a:lnT>
                      <a:noFill/>
                    </a:lnT>
                    <a:lnB>
                      <a:noFill/>
                    </a:lnB>
                  </a:tcPr>
                </a:tc>
                <a:tc>
                  <a:txBody>
                    <a:bodyPr/>
                    <a:lstStyle/>
                    <a:p>
                      <a:pPr>
                        <a:defRPr sz="1100" b="1">
                          <a:solidFill>
                            <a:srgbClr val="7030A0"/>
                          </a:solidFill>
                          <a:latin typeface="Pooppins"/>
                        </a:defRPr>
                      </a:pPr>
                      <a:r>
                        <a:t>6. Global Toy Market Size by Technology (2025-2032)</a:t>
                      </a:r>
                    </a:p>
                  </a:txBody>
                  <a:tcPr>
                    <a:noFill/>
                    <a:lnL>
                      <a:noFill/>
                    </a:lnL>
                    <a:lnR>
                      <a:noFill/>
                    </a:lnR>
                    <a:lnT>
                      <a:noFill/>
                    </a:lnT>
                    <a:lnB>
                      <a:noFill/>
                    </a:lnB>
                  </a:tcPr>
                </a:tc>
              </a:tr>
              <a:tr h="297180">
                <a:tc>
                  <a:txBody>
                    <a:bodyPr/>
                    <a:lstStyle/>
                    <a:p>
                      <a:pPr>
                        <a:defRPr sz="1100" b="0">
                          <a:solidFill>
                            <a:srgbClr val="000000"/>
                          </a:solidFill>
                          <a:latin typeface="Pooppins"/>
                        </a:defRPr>
                      </a:pPr>
                      <a:r>
                        <a:t>          4.4. Supply Side Trends</a:t>
                      </a:r>
                    </a:p>
                  </a:txBody>
                  <a:tcPr>
                    <a:noFill/>
                    <a:lnL>
                      <a:noFill/>
                    </a:lnL>
                    <a:lnR>
                      <a:noFill/>
                    </a:lnR>
                    <a:lnT>
                      <a:noFill/>
                    </a:lnT>
                    <a:lnB>
                      <a:noFill/>
                    </a:lnB>
                  </a:tcPr>
                </a:tc>
                <a:tc>
                  <a:txBody>
                    <a:bodyPr/>
                    <a:lstStyle/>
                    <a:p>
                      <a:pPr>
                        <a:defRPr sz="1100" b="0">
                          <a:solidFill>
                            <a:srgbClr val="000000"/>
                          </a:solidFill>
                          <a:latin typeface="Pooppins"/>
                        </a:defRPr>
                      </a:pPr>
                      <a:r>
                        <a:t>          6.1. Machine Learning</a:t>
                      </a:r>
                    </a:p>
                  </a:txBody>
                  <a:tcPr>
                    <a:noFill/>
                    <a:lnL>
                      <a:noFill/>
                    </a:lnL>
                    <a:lnR>
                      <a:noFill/>
                    </a:lnR>
                    <a:lnT>
                      <a:noFill/>
                    </a:lnT>
                    <a:lnB>
                      <a:noFill/>
                    </a:lnB>
                  </a:tcPr>
                </a:tc>
              </a:tr>
              <a:tr h="297180">
                <a:tc>
                  <a:txBody>
                    <a:bodyPr/>
                    <a:lstStyle/>
                    <a:p>
                      <a:pPr>
                        <a:defRPr sz="1100" b="0">
                          <a:solidFill>
                            <a:srgbClr val="000000"/>
                          </a:solidFill>
                          <a:latin typeface="Pooppins"/>
                        </a:defRPr>
                      </a:pPr>
                      <a:r>
                        <a:t>          4.5. Demand Side Trends</a:t>
                      </a:r>
                    </a:p>
                  </a:txBody>
                  <a:tcPr>
                    <a:noFill/>
                    <a:lnL>
                      <a:noFill/>
                    </a:lnL>
                    <a:lnR>
                      <a:noFill/>
                    </a:lnR>
                    <a:lnT>
                      <a:noFill/>
                    </a:lnT>
                    <a:lnB>
                      <a:noFill/>
                    </a:lnB>
                  </a:tcPr>
                </a:tc>
                <a:tc>
                  <a:txBody>
                    <a:bodyPr/>
                    <a:lstStyle/>
                    <a:p>
                      <a:pPr>
                        <a:defRPr sz="1100" b="0">
                          <a:solidFill>
                            <a:srgbClr val="000000"/>
                          </a:solidFill>
                          <a:latin typeface="Pooppins"/>
                        </a:defRPr>
                      </a:pPr>
                      <a:r>
                        <a:t>          6.2. Natural Language Processing</a:t>
                      </a:r>
                    </a:p>
                  </a:txBody>
                  <a:tcPr>
                    <a:noFill/>
                    <a:lnL>
                      <a:noFill/>
                    </a:lnL>
                    <a:lnR>
                      <a:noFill/>
                    </a:lnR>
                    <a:lnT>
                      <a:noFill/>
                    </a:lnT>
                    <a:lnB>
                      <a:noFill/>
                    </a:lnB>
                  </a:tcPr>
                </a:tc>
              </a:tr>
              <a:tr h="297180">
                <a:tc>
                  <a:txBody>
                    <a:bodyPr/>
                    <a:lstStyle/>
                    <a:p>
                      <a:pPr>
                        <a:defRPr sz="1100" b="0">
                          <a:solidFill>
                            <a:srgbClr val="000000"/>
                          </a:solidFill>
                          <a:latin typeface="Pooppins"/>
                        </a:defRPr>
                      </a:pPr>
                      <a:r>
                        <a:t>          4.6. Porter's Analysis &amp; Impact</a:t>
                      </a:r>
                    </a:p>
                  </a:txBody>
                  <a:tcPr>
                    <a:noFill/>
                    <a:lnL>
                      <a:noFill/>
                    </a:lnL>
                    <a:lnR>
                      <a:noFill/>
                    </a:lnR>
                    <a:lnT>
                      <a:noFill/>
                    </a:lnT>
                    <a:lnB>
                      <a:noFill/>
                    </a:lnB>
                  </a:tcPr>
                </a:tc>
                <a:tc>
                  <a:txBody>
                    <a:bodyPr/>
                    <a:lstStyle/>
                    <a:p>
                      <a:pPr>
                        <a:defRPr sz="1100" b="0">
                          <a:solidFill>
                            <a:srgbClr val="000000"/>
                          </a:solidFill>
                          <a:latin typeface="Pooppins"/>
                        </a:defRPr>
                      </a:pPr>
                      <a:r>
                        <a:t>                    6.2.1. Speech Recognition</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6.2.2. Text Analytics</a:t>
                      </a:r>
                    </a:p>
                  </a:txBody>
                  <a:tcPr>
                    <a:noFill/>
                    <a:lnL>
                      <a:noFill/>
                    </a:lnL>
                    <a:lnR>
                      <a:noFill/>
                    </a:lnR>
                    <a:lnT>
                      <a:noFill/>
                    </a:lnT>
                    <a:lnB>
                      <a:noFill/>
                    </a:lnB>
                  </a:tcPr>
                </a:tc>
                <a:tc>
                  <a:txBody>
                    <a:bodyPr/>
                    <a:lstStyle/>
                    <a:p>
                      <a:pPr>
                        <a:defRPr sz="1100" b="0">
                          <a:solidFill>
                            <a:srgbClr val="000000"/>
                          </a:solidFill>
                          <a:latin typeface="Pooppins"/>
                        </a:defRPr>
                      </a:pPr>
                      <a:r>
                        <a:t>                    8.3.4. South Korea</a:t>
                      </a:r>
                    </a:p>
                  </a:txBody>
                  <a:tcPr>
                    <a:noFill/>
                    <a:lnL>
                      <a:noFill/>
                    </a:lnL>
                    <a:lnR>
                      <a:noFill/>
                    </a:lnR>
                    <a:lnT>
                      <a:noFill/>
                    </a:lnT>
                    <a:lnB>
                      <a:noFill/>
                    </a:lnB>
                  </a:tcPr>
                </a:tc>
              </a:tr>
              <a:tr h="297180">
                <a:tc>
                  <a:txBody>
                    <a:bodyPr/>
                    <a:lstStyle/>
                    <a:p>
                      <a:pPr>
                        <a:defRPr sz="1100" b="1">
                          <a:solidFill>
                            <a:srgbClr val="7030A0"/>
                          </a:solidFill>
                          <a:latin typeface="Pooppins"/>
                        </a:defRPr>
                      </a:pPr>
                      <a:r>
                        <a:t>7. Global Toy Market Size by Application (2025-2032)</a:t>
                      </a:r>
                    </a:p>
                  </a:txBody>
                  <a:tcPr>
                    <a:noFill/>
                    <a:lnL>
                      <a:noFill/>
                    </a:lnL>
                    <a:lnR>
                      <a:noFill/>
                    </a:lnR>
                    <a:lnT>
                      <a:noFill/>
                    </a:lnT>
                    <a:lnB>
                      <a:noFill/>
                    </a:lnB>
                  </a:tcPr>
                </a:tc>
                <a:tc>
                  <a:txBody>
                    <a:bodyPr/>
                    <a:lstStyle/>
                    <a:p>
                      <a:pPr>
                        <a:defRPr sz="1100" b="0">
                          <a:solidFill>
                            <a:srgbClr val="000000"/>
                          </a:solidFill>
                          <a:latin typeface="Pooppins"/>
                        </a:defRPr>
                      </a:pPr>
                      <a:r>
                        <a:t>                    8.3.5. Rest of Asia Pacific</a:t>
                      </a:r>
                    </a:p>
                  </a:txBody>
                  <a:tcPr>
                    <a:noFill/>
                    <a:lnL>
                      <a:noFill/>
                    </a:lnL>
                    <a:lnR>
                      <a:noFill/>
                    </a:lnR>
                    <a:lnT>
                      <a:noFill/>
                    </a:lnT>
                    <a:lnB>
                      <a:noFill/>
                    </a:lnB>
                  </a:tcPr>
                </a:tc>
              </a:tr>
              <a:tr h="297180">
                <a:tc>
                  <a:txBody>
                    <a:bodyPr/>
                    <a:lstStyle/>
                    <a:p>
                      <a:pPr>
                        <a:defRPr sz="1100" b="0">
                          <a:solidFill>
                            <a:srgbClr val="000000"/>
                          </a:solidFill>
                          <a:latin typeface="Pooppins"/>
                        </a:defRPr>
                      </a:pPr>
                      <a:r>
                        <a:t>          7.1. Healthcare</a:t>
                      </a:r>
                    </a:p>
                  </a:txBody>
                  <a:tcPr>
                    <a:noFill/>
                    <a:lnL>
                      <a:noFill/>
                    </a:lnL>
                    <a:lnR>
                      <a:noFill/>
                    </a:lnR>
                    <a:lnT>
                      <a:noFill/>
                    </a:lnT>
                    <a:lnB>
                      <a:noFill/>
                    </a:lnB>
                  </a:tcPr>
                </a:tc>
                <a:tc>
                  <a:txBody>
                    <a:bodyPr/>
                    <a:lstStyle/>
                    <a:p>
                      <a:pPr>
                        <a:defRPr sz="1100" b="0">
                          <a:solidFill>
                            <a:srgbClr val="000000"/>
                          </a:solidFill>
                          <a:latin typeface="Pooppins"/>
                        </a:defRPr>
                      </a:pPr>
                      <a:r>
                        <a:t>          8.4. Latin America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7.2. Finance</a:t>
                      </a:r>
                    </a:p>
                  </a:txBody>
                  <a:tcPr>
                    <a:noFill/>
                    <a:lnL>
                      <a:noFill/>
                    </a:lnL>
                    <a:lnR>
                      <a:noFill/>
                    </a:lnR>
                    <a:lnT>
                      <a:noFill/>
                    </a:lnT>
                    <a:lnB>
                      <a:noFill/>
                    </a:lnB>
                  </a:tcPr>
                </a:tc>
                <a:tc>
                  <a:txBody>
                    <a:bodyPr/>
                    <a:lstStyle/>
                    <a:p>
                      <a:pPr>
                        <a:defRPr sz="1100" b="0">
                          <a:solidFill>
                            <a:srgbClr val="000000"/>
                          </a:solidFill>
                          <a:latin typeface="Pooppins"/>
                        </a:defRPr>
                      </a:pPr>
                      <a:r>
                        <a:t>                    8.4.1. Brazil</a:t>
                      </a:r>
                    </a:p>
                  </a:txBody>
                  <a:tcPr>
                    <a:noFill/>
                    <a:lnL>
                      <a:noFill/>
                    </a:lnL>
                    <a:lnR>
                      <a:noFill/>
                    </a:lnR>
                    <a:lnT>
                      <a:noFill/>
                    </a:lnT>
                    <a:lnB>
                      <a:noFill/>
                    </a:lnB>
                  </a:tcPr>
                </a:tc>
              </a:tr>
              <a:tr h="297180">
                <a:tc>
                  <a:txBody>
                    <a:bodyPr/>
                    <a:lstStyle/>
                    <a:p>
                      <a:pPr>
                        <a:defRPr sz="1100" b="0">
                          <a:solidFill>
                            <a:srgbClr val="000000"/>
                          </a:solidFill>
                          <a:latin typeface="Pooppins"/>
                        </a:defRPr>
                      </a:pPr>
                      <a:r>
                        <a:t>          7.3. Automotive</a:t>
                      </a:r>
                    </a:p>
                  </a:txBody>
                  <a:tcPr>
                    <a:noFill/>
                    <a:lnL>
                      <a:noFill/>
                    </a:lnL>
                    <a:lnR>
                      <a:noFill/>
                    </a:lnR>
                    <a:lnT>
                      <a:noFill/>
                    </a:lnT>
                    <a:lnB>
                      <a:noFill/>
                    </a:lnB>
                  </a:tcPr>
                </a:tc>
                <a:tc>
                  <a:txBody>
                    <a:bodyPr/>
                    <a:lstStyle/>
                    <a:p>
                      <a:pPr>
                        <a:defRPr sz="1100" b="0">
                          <a:solidFill>
                            <a:srgbClr val="000000"/>
                          </a:solidFill>
                          <a:latin typeface="Pooppins"/>
                        </a:defRPr>
                      </a:pPr>
                      <a:r>
                        <a:t>                    8.4.2. Mexico</a:t>
                      </a:r>
                    </a:p>
                  </a:txBody>
                  <a:tcPr>
                    <a:noFill/>
                    <a:lnL>
                      <a:noFill/>
                    </a:lnL>
                    <a:lnR>
                      <a:noFill/>
                    </a:lnR>
                    <a:lnT>
                      <a:noFill/>
                    </a:lnT>
                    <a:lnB>
                      <a:noFill/>
                    </a:lnB>
                  </a:tcPr>
                </a:tc>
              </a:tr>
              <a:tr h="297180">
                <a:tc>
                  <a:txBody>
                    <a:bodyPr/>
                    <a:lstStyle/>
                    <a:p>
                      <a:pPr>
                        <a:defRPr sz="1100" b="1">
                          <a:solidFill>
                            <a:srgbClr val="7030A0"/>
                          </a:solidFill>
                          <a:latin typeface="Pooppins"/>
                        </a:defRPr>
                      </a:pPr>
                      <a:r>
                        <a:t>8. Global Toy Market Size by Region (2025-2032)</a:t>
                      </a:r>
                    </a:p>
                  </a:txBody>
                  <a:tcPr>
                    <a:noFill/>
                    <a:lnL>
                      <a:noFill/>
                    </a:lnL>
                    <a:lnR>
                      <a:noFill/>
                    </a:lnR>
                    <a:lnT>
                      <a:noFill/>
                    </a:lnT>
                    <a:lnB>
                      <a:noFill/>
                    </a:lnB>
                  </a:tcPr>
                </a:tc>
                <a:tc>
                  <a:txBody>
                    <a:bodyPr/>
                    <a:lstStyle/>
                    <a:p>
                      <a:pPr>
                        <a:defRPr sz="1100" b="0">
                          <a:solidFill>
                            <a:srgbClr val="000000"/>
                          </a:solidFill>
                          <a:latin typeface="Pooppins"/>
                        </a:defRPr>
                      </a:pPr>
                      <a:r>
                        <a:t>                    8.4.3. Rest of Latin America</a:t>
                      </a:r>
                    </a:p>
                  </a:txBody>
                  <a:tcPr>
                    <a:noFill/>
                    <a:lnL>
                      <a:noFill/>
                    </a:lnL>
                    <a:lnR>
                      <a:noFill/>
                    </a:lnR>
                    <a:lnT>
                      <a:noFill/>
                    </a:lnT>
                    <a:lnB>
                      <a:noFill/>
                    </a:lnB>
                  </a:tcPr>
                </a:tc>
              </a:tr>
              <a:tr h="297180">
                <a:tc>
                  <a:txBody>
                    <a:bodyPr/>
                    <a:lstStyle/>
                    <a:p>
                      <a:pPr>
                        <a:defRPr sz="1100" b="0">
                          <a:solidFill>
                            <a:srgbClr val="000000"/>
                          </a:solidFill>
                          <a:latin typeface="Pooppins"/>
                        </a:defRPr>
                      </a:pPr>
                      <a:r>
                        <a:t>          8.1. North America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 Middle East &amp; Africa (By Technology, By Application)</a:t>
                      </a:r>
                    </a:p>
                  </a:txBody>
                  <a:tcPr>
                    <a:noFill/>
                    <a:lnL>
                      <a:noFill/>
                    </a:lnL>
                    <a:lnR>
                      <a:noFill/>
                    </a:lnR>
                    <a:lnT>
                      <a:noFill/>
                    </a:lnT>
                    <a:lnB>
                      <a:noFill/>
                    </a:lnB>
                  </a:tcPr>
                </a:tc>
              </a:tr>
              <a:tr h="297180">
                <a:tc>
                  <a:txBody>
                    <a:bodyPr/>
                    <a:lstStyle/>
                    <a:p>
                      <a:pPr>
                        <a:defRPr sz="1100" b="0">
                          <a:solidFill>
                            <a:srgbClr val="000000"/>
                          </a:solidFill>
                          <a:latin typeface="Pooppins"/>
                        </a:defRPr>
                      </a:pPr>
                      <a:r>
                        <a:t>                    8.1.1. US</a:t>
                      </a:r>
                    </a:p>
                  </a:txBody>
                  <a:tcPr>
                    <a:noFill/>
                    <a:lnL>
                      <a:noFill/>
                    </a:lnL>
                    <a:lnR>
                      <a:noFill/>
                    </a:lnR>
                    <a:lnT>
                      <a:noFill/>
                    </a:lnT>
                    <a:lnB>
                      <a:noFill/>
                    </a:lnB>
                  </a:tcPr>
                </a:tc>
                <a:tc>
                  <a:txBody>
                    <a:bodyPr/>
                    <a:lstStyle/>
                    <a:p>
                      <a:pPr>
                        <a:defRPr sz="1100" b="0">
                          <a:solidFill>
                            <a:srgbClr val="000000"/>
                          </a:solidFill>
                          <a:latin typeface="Pooppins"/>
                        </a:defRPr>
                      </a:pPr>
                      <a:r>
                        <a:t>                    8.5.1. GCC Countries</a:t>
                      </a:r>
                    </a:p>
                  </a:txBody>
                  <a:tcPr>
                    <a:noFill/>
                    <a:lnL>
                      <a:noFill/>
                    </a:lnL>
                    <a:lnR>
                      <a:noFill/>
                    </a:lnR>
                    <a:lnT>
                      <a:noFill/>
                    </a:lnT>
                    <a:lnB>
                      <a:noFill/>
                    </a:lnB>
                  </a:tcPr>
                </a:tc>
              </a:tr>
              <a:tr h="297180">
                <a:tc>
                  <a:txBody>
                    <a:bodyPr/>
                    <a:lstStyle/>
                    <a:p>
                      <a:pPr>
                        <a:defRPr sz="1100" b="0">
                          <a:solidFill>
                            <a:srgbClr val="000000"/>
                          </a:solidFill>
                          <a:latin typeface="Pooppins"/>
                        </a:defRPr>
                      </a:pPr>
                      <a:r>
                        <a:t>                    8.1.2. Canada</a:t>
                      </a:r>
                    </a:p>
                  </a:txBody>
                  <a:tcPr>
                    <a:noFill/>
                    <a:lnL>
                      <a:noFill/>
                    </a:lnL>
                    <a:lnR>
                      <a:noFill/>
                    </a:lnR>
                    <a:lnT>
                      <a:noFill/>
                    </a:lnT>
                    <a:lnB>
                      <a:noFill/>
                    </a:lnB>
                  </a:tcPr>
                </a:tc>
                <a:tc>
                  <a:txBody>
                    <a:bodyPr/>
                    <a:lstStyle/>
                    <a:p>
                      <a:pPr>
                        <a:defRPr sz="1100" b="0">
                          <a:solidFill>
                            <a:srgbClr val="000000"/>
                          </a:solidFill>
                          <a:latin typeface="Pooppins"/>
                        </a:defRPr>
                      </a:pPr>
                      <a:r>
                        <a:t>                    8.5.2. South Africa</a:t>
                      </a:r>
                    </a:p>
                  </a:txBody>
                  <a:tcPr>
                    <a:noFill/>
                    <a:lnL>
                      <a:noFill/>
                    </a:lnL>
                    <a:lnR>
                      <a:noFill/>
                    </a:lnR>
                    <a:lnT>
                      <a:noFill/>
                    </a:lnT>
                    <a:lnB>
                      <a:noFill/>
                    </a:lnB>
                  </a:tcPr>
                </a:tc>
              </a:tr>
              <a:tr h="297180">
                <a:tc>
                  <a:txBody>
                    <a:bodyPr/>
                    <a:lstStyle/>
                    <a:p>
                      <a:pPr>
                        <a:defRPr sz="1100" b="0">
                          <a:solidFill>
                            <a:srgbClr val="000000"/>
                          </a:solidFill>
                          <a:latin typeface="Pooppins"/>
                        </a:defRPr>
                      </a:pPr>
                      <a:r>
                        <a:t>          8.2. Europe (By Technology, By Application)</a:t>
                      </a:r>
                    </a:p>
                  </a:txBody>
                  <a:tcPr>
                    <a:noFill/>
                    <a:lnL>
                      <a:noFill/>
                    </a:lnL>
                    <a:lnR>
                      <a:noFill/>
                    </a:lnR>
                    <a:lnT>
                      <a:noFill/>
                    </a:lnT>
                    <a:lnB>
                      <a:noFill/>
                    </a:lnB>
                  </a:tcPr>
                </a:tc>
                <a:tc>
                  <a:txBody>
                    <a:bodyPr/>
                    <a:lstStyle/>
                    <a:p>
                      <a:pPr>
                        <a:defRPr sz="1100" b="0">
                          <a:solidFill>
                            <a:srgbClr val="000000"/>
                          </a:solidFill>
                          <a:latin typeface="Pooppins"/>
                        </a:defRPr>
                      </a:pPr>
                      <a:r>
                        <a:t>                    8.5.3. Rest of Middle East &amp; Africa</a:t>
                      </a:r>
                    </a:p>
                  </a:txBody>
                  <a:tcPr>
                    <a:noFill/>
                    <a:lnL>
                      <a:noFill/>
                    </a:lnL>
                    <a:lnR>
                      <a:noFill/>
                    </a:lnR>
                    <a:lnT>
                      <a:noFill/>
                    </a:lnT>
                    <a:lnB>
                      <a:noFill/>
                    </a:lnB>
                  </a:tcPr>
                </a:tc>
              </a:tr>
              <a:tr h="297180">
                <a:tc>
                  <a:txBody>
                    <a:bodyPr/>
                    <a:lstStyle/>
                    <a:p>
                      <a:pPr>
                        <a:defRPr sz="1100" b="0">
                          <a:solidFill>
                            <a:srgbClr val="000000"/>
                          </a:solidFill>
                          <a:latin typeface="Pooppins"/>
                        </a:defRPr>
                      </a:pPr>
                      <a:r>
                        <a:t>                    8.2.1. UK</a:t>
                      </a:r>
                    </a:p>
                  </a:txBody>
                  <a:tcPr>
                    <a:noFill/>
                    <a:lnL>
                      <a:noFill/>
                    </a:lnL>
                    <a:lnR>
                      <a:noFill/>
                    </a:lnR>
                    <a:lnT>
                      <a:noFill/>
                    </a:lnT>
                    <a:lnB>
                      <a:noFill/>
                    </a:lnB>
                  </a:tcPr>
                </a:tc>
                <a:tc>
                  <a:txBody>
                    <a:bodyPr/>
                    <a:lstStyle/>
                    <a:p>
                      <a:pPr>
                        <a:defRPr sz="1100" b="1">
                          <a:solidFill>
                            <a:srgbClr val="7030A0"/>
                          </a:solidFill>
                          <a:latin typeface="Pooppins"/>
                        </a:defRPr>
                      </a:pPr>
                      <a:r>
                        <a:t>9. Competitive Dashboard</a:t>
                      </a:r>
                    </a:p>
                  </a:txBody>
                  <a:tcPr>
                    <a:noFill/>
                    <a:lnL>
                      <a:noFill/>
                    </a:lnL>
                    <a:lnR>
                      <a:noFill/>
                    </a:lnR>
                    <a:lnT>
                      <a:noFill/>
                    </a:lnT>
                    <a:lnB>
                      <a:noFill/>
                    </a:lnB>
                  </a:tcPr>
                </a:tc>
              </a:tr>
              <a:tr h="297180">
                <a:tc>
                  <a:txBody>
                    <a:bodyPr/>
                    <a:lstStyle/>
                    <a:p>
                      <a:pPr>
                        <a:defRPr sz="1100" b="0">
                          <a:solidFill>
                            <a:srgbClr val="000000"/>
                          </a:solidFill>
                          <a:latin typeface="Pooppins"/>
                        </a:defRPr>
                      </a:pPr>
                      <a:r>
                        <a:t>                    8.2.2. Germany</a:t>
                      </a:r>
                    </a:p>
                  </a:txBody>
                  <a:tcPr>
                    <a:noFill/>
                    <a:lnL>
                      <a:noFill/>
                    </a:lnL>
                    <a:lnR>
                      <a:noFill/>
                    </a:lnR>
                    <a:lnT>
                      <a:noFill/>
                    </a:lnT>
                    <a:lnB>
                      <a:noFill/>
                    </a:lnB>
                  </a:tcPr>
                </a:tc>
                <a:tc>
                  <a:txBody>
                    <a:bodyPr/>
                    <a:lstStyle/>
                    <a:p>
                      <a:pPr>
                        <a:defRPr sz="1100" b="0">
                          <a:solidFill>
                            <a:srgbClr val="000000"/>
                          </a:solidFill>
                          <a:latin typeface="Pooppins"/>
                        </a:defRPr>
                      </a:pPr>
                      <a:r>
                        <a:t>          9.1. Top 5 Player Comparison</a:t>
                      </a:r>
                    </a:p>
                  </a:txBody>
                  <a:tcPr>
                    <a:noFill/>
                    <a:lnL>
                      <a:noFill/>
                    </a:lnL>
                    <a:lnR>
                      <a:noFill/>
                    </a:lnR>
                    <a:lnT>
                      <a:noFill/>
                    </a:lnT>
                    <a:lnB>
                      <a:noFill/>
                    </a:lnB>
                  </a:tcPr>
                </a:tc>
              </a:tr>
              <a:tr h="297180">
                <a:tc>
                  <a:txBody>
                    <a:bodyPr/>
                    <a:lstStyle/>
                    <a:p>
                      <a:pPr>
                        <a:defRPr sz="1100" b="0">
                          <a:solidFill>
                            <a:srgbClr val="000000"/>
                          </a:solidFill>
                          <a:latin typeface="Pooppins"/>
                        </a:defRPr>
                      </a:pPr>
                      <a:r>
                        <a:t>                    8.2.3. Spain</a:t>
                      </a:r>
                    </a:p>
                  </a:txBody>
                  <a:tcPr>
                    <a:noFill/>
                    <a:lnL>
                      <a:noFill/>
                    </a:lnL>
                    <a:lnR>
                      <a:noFill/>
                    </a:lnR>
                    <a:lnT>
                      <a:noFill/>
                    </a:lnT>
                    <a:lnB>
                      <a:noFill/>
                    </a:lnB>
                  </a:tcPr>
                </a:tc>
                <a:tc>
                  <a:txBody>
                    <a:bodyPr/>
                    <a:lstStyle/>
                    <a:p>
                      <a:pPr>
                        <a:defRPr sz="1100" b="0">
                          <a:solidFill>
                            <a:srgbClr val="000000"/>
                          </a:solidFill>
                          <a:latin typeface="Pooppins"/>
                        </a:defRPr>
                      </a:pPr>
                      <a:r>
                        <a:t>          9.2. Market Positioning of Key Players, 2024</a:t>
                      </a:r>
                    </a:p>
                  </a:txBody>
                  <a:tcPr>
                    <a:noFill/>
                    <a:lnL>
                      <a:noFill/>
                    </a:lnL>
                    <a:lnR>
                      <a:noFill/>
                    </a:lnR>
                    <a:lnT>
                      <a:noFill/>
                    </a:lnT>
                    <a:lnB>
                      <a:noFill/>
                    </a:lnB>
                  </a:tcPr>
                </a:tc>
              </a:tr>
              <a:tr h="297180">
                <a:tc>
                  <a:txBody>
                    <a:bodyPr/>
                    <a:lstStyle/>
                    <a:p>
                      <a:pPr>
                        <a:defRPr sz="1100" b="0">
                          <a:solidFill>
                            <a:srgbClr val="000000"/>
                          </a:solidFill>
                          <a:latin typeface="Pooppins"/>
                        </a:defRPr>
                      </a:pPr>
                      <a:r>
                        <a:t>                    8.2.4. France</a:t>
                      </a:r>
                    </a:p>
                  </a:txBody>
                  <a:tcPr>
                    <a:noFill/>
                    <a:lnL>
                      <a:noFill/>
                    </a:lnL>
                    <a:lnR>
                      <a:noFill/>
                    </a:lnR>
                    <a:lnT>
                      <a:noFill/>
                    </a:lnT>
                    <a:lnB>
                      <a:noFill/>
                    </a:lnB>
                  </a:tcPr>
                </a:tc>
                <a:tc>
                  <a:txBody>
                    <a:bodyPr/>
                    <a:lstStyle/>
                    <a:p>
                      <a:pPr>
                        <a:defRPr sz="1100" b="0">
                          <a:solidFill>
                            <a:srgbClr val="000000"/>
                          </a:solidFill>
                          <a:latin typeface="Pooppins"/>
                        </a:defRPr>
                      </a:pPr>
                      <a:r>
                        <a:t>          9.3. Strategies Adopted by Key Market Players</a:t>
                      </a:r>
                    </a:p>
                  </a:txBody>
                  <a:tcPr>
                    <a:noFill/>
                    <a:lnL>
                      <a:noFill/>
                    </a:lnL>
                    <a:lnR>
                      <a:noFill/>
                    </a:lnR>
                    <a:lnT>
                      <a:noFill/>
                    </a:lnT>
                    <a:lnB>
                      <a:noFill/>
                    </a:lnB>
                  </a:tcPr>
                </a:tc>
              </a:tr>
              <a:tr h="297180">
                <a:tc>
                  <a:txBody>
                    <a:bodyPr/>
                    <a:lstStyle/>
                    <a:p>
                      <a:pPr>
                        <a:defRPr sz="1100" b="0">
                          <a:solidFill>
                            <a:srgbClr val="000000"/>
                          </a:solidFill>
                          <a:latin typeface="Pooppins"/>
                        </a:defRPr>
                      </a:pPr>
                      <a:r>
                        <a:t>                    8.2.5. Italy</a:t>
                      </a:r>
                    </a:p>
                  </a:txBody>
                  <a:tcPr>
                    <a:noFill/>
                    <a:lnL>
                      <a:noFill/>
                    </a:lnL>
                    <a:lnR>
                      <a:noFill/>
                    </a:lnR>
                    <a:lnT>
                      <a:noFill/>
                    </a:lnT>
                    <a:lnB>
                      <a:noFill/>
                    </a:lnB>
                  </a:tcPr>
                </a:tc>
                <a:tc>
                  <a:txBody>
                    <a:bodyPr/>
                    <a:lstStyle/>
                    <a:p>
                      <a:pPr>
                        <a:defRPr sz="1100" b="0">
                          <a:solidFill>
                            <a:srgbClr val="000000"/>
                          </a:solidFill>
                          <a:latin typeface="Pooppins"/>
                        </a:defRPr>
                      </a:pPr>
                      <a:r>
                        <a:t>          9.4. Recent Developments in the Market</a:t>
                      </a:r>
                    </a:p>
                  </a:txBody>
                  <a:tcPr>
                    <a:noFill/>
                    <a:lnL>
                      <a:noFill/>
                    </a:lnL>
                    <a:lnR>
                      <a:noFill/>
                    </a:lnR>
                    <a:lnT>
                      <a:noFill/>
                    </a:lnT>
                    <a:lnB>
                      <a:noFill/>
                    </a:lnB>
                  </a:tcPr>
                </a:tc>
              </a:tr>
              <a:tr h="297180">
                <a:tc>
                  <a:txBody>
                    <a:bodyPr/>
                    <a:lstStyle/>
                    <a:p>
                      <a:pPr>
                        <a:defRPr sz="1100" b="0">
                          <a:solidFill>
                            <a:srgbClr val="000000"/>
                          </a:solidFill>
                          <a:latin typeface="Pooppins"/>
                        </a:defRPr>
                      </a:pPr>
                      <a:r>
                        <a:t>                    8.2.6. Rest of Europe</a:t>
                      </a:r>
                    </a:p>
                  </a:txBody>
                  <a:tcPr>
                    <a:noFill/>
                    <a:lnL>
                      <a:noFill/>
                    </a:lnL>
                    <a:lnR>
                      <a:noFill/>
                    </a:lnR>
                    <a:lnT>
                      <a:noFill/>
                    </a:lnT>
                    <a:lnB>
                      <a:noFill/>
                    </a:lnB>
                  </a:tcPr>
                </a:tc>
                <a:tc>
                  <a:txBody>
                    <a:bodyPr/>
                    <a:lstStyle/>
                    <a:p>
                      <a:pPr>
                        <a:defRPr sz="1100" b="0">
                          <a:solidFill>
                            <a:srgbClr val="000000"/>
                          </a:solidFill>
                          <a:latin typeface="Pooppins"/>
                        </a:defRPr>
                      </a:pPr>
                      <a:r>
                        <a:t>          9.5. Company Market Share Analysis, 2024</a:t>
                      </a:r>
                    </a:p>
                  </a:txBody>
                  <a:tcPr>
                    <a:noFill/>
                    <a:lnL>
                      <a:noFill/>
                    </a:lnL>
                    <a:lnR>
                      <a:noFill/>
                    </a:lnR>
                    <a:lnT>
                      <a:noFill/>
                    </a:lnT>
                    <a:lnB>
                      <a:noFill/>
                    </a:lnB>
                  </a:tcPr>
                </a:tc>
              </a:tr>
              <a:tr h="297180">
                <a:tc>
                  <a:txBody>
                    <a:bodyPr/>
                    <a:lstStyle/>
                    <a:p>
                      <a:pPr>
                        <a:defRPr sz="1100" b="0">
                          <a:solidFill>
                            <a:srgbClr val="000000"/>
                          </a:solidFill>
                          <a:latin typeface="Pooppins"/>
                        </a:defRPr>
                      </a:pPr>
                      <a:r>
                        <a:t>          8.3. Asia-Pacific (By Technology, By Application)</a:t>
                      </a:r>
                    </a:p>
                  </a:txBody>
                  <a:tcPr>
                    <a:noFill/>
                    <a:lnL>
                      <a:noFill/>
                    </a:lnL>
                    <a:lnR>
                      <a:noFill/>
                    </a:lnR>
                    <a:lnT>
                      <a:noFill/>
                    </a:lnT>
                    <a:lnB>
                      <a:noFill/>
                    </a:lnB>
                  </a:tcPr>
                </a:tc>
                <a:tc>
                  <a:txBody>
                    <a:bodyPr/>
                    <a:lstStyle/>
                    <a:p>
                      <a:pPr>
                        <a:defRPr sz="1100" b="1">
                          <a:solidFill>
                            <a:srgbClr val="7030A0"/>
                          </a:solidFill>
                          <a:latin typeface="Pooppins"/>
                        </a:defRPr>
                      </a:pPr>
                      <a:r>
                        <a:t>10. Key Company Profiles</a:t>
                      </a:r>
                    </a:p>
                  </a:txBody>
                  <a:tcPr>
                    <a:noFill/>
                    <a:lnL>
                      <a:noFill/>
                    </a:lnL>
                    <a:lnR>
                      <a:noFill/>
                    </a:lnR>
                    <a:lnT>
                      <a:noFill/>
                    </a:lnT>
                    <a:lnB>
                      <a:noFill/>
                    </a:lnB>
                  </a:tcPr>
                </a:tc>
              </a:tr>
              <a:tr h="297180">
                <a:tc>
                  <a:txBody>
                    <a:bodyPr/>
                    <a:lstStyle/>
                    <a:p>
                      <a:pPr>
                        <a:defRPr sz="1100" b="0">
                          <a:solidFill>
                            <a:srgbClr val="000000"/>
                          </a:solidFill>
                          <a:latin typeface="Pooppins"/>
                        </a:defRPr>
                      </a:pPr>
                      <a:r>
                        <a:t>                    8.3.1. China</a:t>
                      </a:r>
                    </a:p>
                  </a:txBody>
                  <a:tcPr>
                    <a:noFill/>
                    <a:lnL>
                      <a:noFill/>
                    </a:lnL>
                    <a:lnR>
                      <a:noFill/>
                    </a:lnR>
                    <a:lnT>
                      <a:noFill/>
                    </a:lnT>
                    <a:lnB>
                      <a:noFill/>
                    </a:lnB>
                  </a:tcPr>
                </a:tc>
                <a:tc>
                  <a:txBody>
                    <a:bodyPr/>
                    <a:lstStyle/>
                    <a:p>
                      <a:pPr>
                        <a:defRPr sz="1100" b="0">
                          <a:solidFill>
                            <a:srgbClr val="000000"/>
                          </a:solidFill>
                          <a:latin typeface="Pooppins"/>
                        </a:defRPr>
                      </a:pPr>
                      <a:r>
                        <a:t>          10.1. Apple Inc.</a:t>
                      </a:r>
                    </a:p>
                  </a:txBody>
                  <a:tcPr>
                    <a:noFill/>
                    <a:lnL>
                      <a:noFill/>
                    </a:lnL>
                    <a:lnR>
                      <a:noFill/>
                    </a:lnR>
                    <a:lnT>
                      <a:noFill/>
                    </a:lnT>
                    <a:lnB>
                      <a:noFill/>
                    </a:lnB>
                  </a:tcPr>
                </a:tc>
              </a:tr>
              <a:tr h="297180">
                <a:tc>
                  <a:txBody>
                    <a:bodyPr/>
                    <a:lstStyle/>
                    <a:p>
                      <a:pPr>
                        <a:defRPr sz="1100" b="0">
                          <a:solidFill>
                            <a:srgbClr val="000000"/>
                          </a:solidFill>
                          <a:latin typeface="Pooppins"/>
                        </a:defRPr>
                      </a:pPr>
                      <a:r>
                        <a:t>                    8.3.2. India</a:t>
                      </a:r>
                    </a:p>
                  </a:txBody>
                  <a:tcPr>
                    <a:noFill/>
                    <a:lnL>
                      <a:noFill/>
                    </a:lnL>
                    <a:lnR>
                      <a:noFill/>
                    </a:lnR>
                    <a:lnT>
                      <a:noFill/>
                    </a:lnT>
                    <a:lnB>
                      <a:noFill/>
                    </a:lnB>
                  </a:tcPr>
                </a:tc>
                <a:tc>
                  <a:txBody>
                    <a:bodyPr/>
                    <a:lstStyle/>
                    <a:p>
                      <a:pPr>
                        <a:defRPr sz="1100" b="0">
                          <a:solidFill>
                            <a:srgbClr val="000000"/>
                          </a:solidFill>
                          <a:latin typeface="Pooppins"/>
                        </a:defRPr>
                      </a:pPr>
                      <a:r>
                        <a:t>                    10.1.1. Company Overview</a:t>
                      </a:r>
                    </a:p>
                  </a:txBody>
                  <a:tcPr>
                    <a:noFill/>
                    <a:lnL>
                      <a:noFill/>
                    </a:lnL>
                    <a:lnR>
                      <a:noFill/>
                    </a:lnR>
                    <a:lnT>
                      <a:noFill/>
                    </a:lnT>
                    <a:lnB>
                      <a:noFill/>
                    </a:lnB>
                  </a:tcPr>
                </a:tc>
              </a:tr>
              <a:tr h="297180">
                <a:tc>
                  <a:txBody>
                    <a:bodyPr/>
                    <a:lstStyle/>
                    <a:p>
                      <a:pPr>
                        <a:defRPr sz="1100" b="0">
                          <a:solidFill>
                            <a:srgbClr val="000000"/>
                          </a:solidFill>
                          <a:latin typeface="Pooppins"/>
                        </a:defRPr>
                      </a:pPr>
                      <a:r>
                        <a:t>                    8.3.3. Japan</a:t>
                      </a:r>
                    </a:p>
                  </a:txBody>
                  <a:tcPr>
                    <a:noFill/>
                    <a:lnL>
                      <a:noFill/>
                    </a:lnL>
                    <a:lnR>
                      <a:noFill/>
                    </a:lnR>
                    <a:lnT>
                      <a:noFill/>
                    </a:lnT>
                    <a:lnB>
                      <a:noFill/>
                    </a:lnB>
                  </a:tcPr>
                </a:tc>
                <a:tc>
                  <a:txBody>
                    <a:bodyPr/>
                    <a:lstStyle/>
                    <a:p>
                      <a:pPr>
                        <a:defRPr sz="1100" b="0">
                          <a:solidFill>
                            <a:srgbClr val="000000"/>
                          </a:solidFill>
                          <a:latin typeface="Pooppins"/>
                        </a:defRPr>
                      </a:pPr>
                      <a:r>
                        <a:t>                    10.1.2. Product Portfolio Overview</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pPr>
                        <a:defRPr sz="1100" b="0">
                          <a:solidFill>
                            <a:srgbClr val="000000"/>
                          </a:solidFill>
                          <a:latin typeface="Pooppins"/>
                        </a:defRPr>
                      </a:pPr>
                      <a:r>
                        <a:t>                    10.1.3. Financial Overview</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10.1.4. Key Developments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900" b="0">
                          <a:solidFill>
                            <a:srgbClr val="000000"/>
                          </a:solidFill>
                          <a:latin typeface="Pooppins"/>
                        </a:defRPr>
                      </a:pPr>
                      <a:r>
                        <a:t>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10.2. Microsoft Corporation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10.3. Google LLC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10.4. Amazon.com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0">
                          <a:solidFill>
                            <a:srgbClr val="000000"/>
                          </a:solidFill>
                          <a:latin typeface="Pooppins"/>
                        </a:defRPr>
                      </a:pPr>
                      <a:r>
                        <a:t>          10.5. Tesla Inc.</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pPr>
                        <a:defRPr sz="1100" b="1">
                          <a:solidFill>
                            <a:srgbClr val="7030A0"/>
                          </a:solidFill>
                          <a:latin typeface="Pooppins"/>
                        </a:defRPr>
                      </a:pPr>
                      <a:r>
                        <a:t>11. Conclusion &amp; Recommendation</a:t>
                      </a:r>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5943600"/>
        </p:xfrm>
        <a:graphic>
          <a:graphicData uri="http://schemas.openxmlformats.org/drawingml/2006/table">
            <a:tbl>
              <a:tblPr firstRow="1" bandRow="1">
                <a:tableStyleId>{5C22544A-7EE6-4342-B048-85BDC9FD1C3A}</a:tableStyleId>
              </a:tblPr>
              <a:tblGrid>
                <a:gridCol w="4572000"/>
                <a:gridCol w="4572000"/>
              </a:tblGrid>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297180">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TOY MARKET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13673</TotalTime>
  <Words>2444</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88</cp:revision>
  <dcterms:created xsi:type="dcterms:W3CDTF">2024-08-12T13:13:25Z</dcterms:created>
  <dcterms:modified xsi:type="dcterms:W3CDTF">2025-09-15T19:47:03Z</dcterms:modified>
</cp:coreProperties>
</file>